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302" r:id="rId3"/>
    <p:sldId id="296" r:id="rId4"/>
    <p:sldId id="294" r:id="rId5"/>
    <p:sldId id="259" r:id="rId6"/>
    <p:sldId id="298" r:id="rId7"/>
    <p:sldId id="277" r:id="rId8"/>
    <p:sldId id="279" r:id="rId9"/>
    <p:sldId id="297" r:id="rId10"/>
    <p:sldId id="295" r:id="rId11"/>
    <p:sldId id="278" r:id="rId12"/>
    <p:sldId id="299" r:id="rId13"/>
    <p:sldId id="292" r:id="rId14"/>
    <p:sldId id="300" r:id="rId15"/>
    <p:sldId id="301" r:id="rId16"/>
    <p:sldId id="308" r:id="rId17"/>
    <p:sldId id="264" r:id="rId18"/>
    <p:sldId id="268" r:id="rId19"/>
    <p:sldId id="309" r:id="rId20"/>
    <p:sldId id="258" r:id="rId21"/>
    <p:sldId id="303" r:id="rId22"/>
    <p:sldId id="310" r:id="rId23"/>
    <p:sldId id="260" r:id="rId24"/>
    <p:sldId id="267" r:id="rId25"/>
    <p:sldId id="282" r:id="rId26"/>
    <p:sldId id="291" r:id="rId27"/>
    <p:sldId id="311" r:id="rId28"/>
    <p:sldId id="261" r:id="rId29"/>
    <p:sldId id="312" r:id="rId30"/>
    <p:sldId id="265" r:id="rId31"/>
    <p:sldId id="304" r:id="rId32"/>
    <p:sldId id="315" r:id="rId33"/>
    <p:sldId id="316" r:id="rId34"/>
    <p:sldId id="288" r:id="rId35"/>
    <p:sldId id="305" r:id="rId36"/>
    <p:sldId id="262" r:id="rId37"/>
    <p:sldId id="290" r:id="rId38"/>
    <p:sldId id="317" r:id="rId39"/>
    <p:sldId id="318" r:id="rId40"/>
    <p:sldId id="272" r:id="rId41"/>
    <p:sldId id="306" r:id="rId42"/>
    <p:sldId id="313" r:id="rId43"/>
    <p:sldId id="269" r:id="rId44"/>
    <p:sldId id="270" r:id="rId45"/>
    <p:sldId id="285" r:id="rId46"/>
    <p:sldId id="274" r:id="rId47"/>
    <p:sldId id="273" r:id="rId48"/>
    <p:sldId id="287" r:id="rId49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lecteur" initials="Relec" lastIdx="1" clrIdx="0">
    <p:extLst/>
  </p:cmAuthor>
  <p:cmAuthor id="2" name="Relecteur" initials="Relec [2]" lastIdx="1" clrIdx="1">
    <p:extLst/>
  </p:cmAuthor>
  <p:cmAuthor id="3" name="Thomas Gargot" initials="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669"/>
  </p:normalViewPr>
  <p:slideViewPr>
    <p:cSldViewPr snapToGrid="0" snapToObjects="1">
      <p:cViewPr>
        <p:scale>
          <a:sx n="90" d="100"/>
          <a:sy n="90" d="100"/>
        </p:scale>
        <p:origin x="-90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interSettings" Target="printerSettings/printerSettings1.bin"/><Relationship Id="rId52" Type="http://schemas.openxmlformats.org/officeDocument/2006/relationships/commentAuthors" Target="commentAuthors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8FE41D-54F0-1244-875E-3E792C0D0145}" type="datetimeFigureOut">
              <a:rPr lang="fr-FR" smtClean="0"/>
              <a:t>20/12/17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90BFA1-9FC0-E54D-91F2-615D88C69B9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7053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EA59-D485-924D-9B13-58D62A706473}" type="datetimeFigureOut">
              <a:rPr lang="fr-FR" smtClean="0"/>
              <a:t>20/12/17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36C2-CF9F-D547-8195-C4CE7A2236A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3827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EA59-D485-924D-9B13-58D62A706473}" type="datetimeFigureOut">
              <a:rPr lang="fr-FR" smtClean="0"/>
              <a:t>20/12/17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36C2-CF9F-D547-8195-C4CE7A2236A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27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EA59-D485-924D-9B13-58D62A706473}" type="datetimeFigureOut">
              <a:rPr lang="fr-FR" smtClean="0"/>
              <a:t>20/12/17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36C2-CF9F-D547-8195-C4CE7A2236A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8527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EA59-D485-924D-9B13-58D62A706473}" type="datetimeFigureOut">
              <a:rPr lang="fr-FR" smtClean="0"/>
              <a:t>20/12/17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36C2-CF9F-D547-8195-C4CE7A2236A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8551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EA59-D485-924D-9B13-58D62A706473}" type="datetimeFigureOut">
              <a:rPr lang="fr-FR" smtClean="0"/>
              <a:t>20/12/17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36C2-CF9F-D547-8195-C4CE7A2236A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2792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EA59-D485-924D-9B13-58D62A706473}" type="datetimeFigureOut">
              <a:rPr lang="fr-FR" smtClean="0"/>
              <a:t>20/12/17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36C2-CF9F-D547-8195-C4CE7A2236A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8676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EA59-D485-924D-9B13-58D62A706473}" type="datetimeFigureOut">
              <a:rPr lang="fr-FR" smtClean="0"/>
              <a:t>20/12/17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36C2-CF9F-D547-8195-C4CE7A2236A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258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EA59-D485-924D-9B13-58D62A706473}" type="datetimeFigureOut">
              <a:rPr lang="fr-FR" smtClean="0"/>
              <a:t>20/12/17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36C2-CF9F-D547-8195-C4CE7A2236A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0900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EA59-D485-924D-9B13-58D62A706473}" type="datetimeFigureOut">
              <a:rPr lang="fr-FR" smtClean="0"/>
              <a:t>20/12/17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36C2-CF9F-D547-8195-C4CE7A2236A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6275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EA59-D485-924D-9B13-58D62A706473}" type="datetimeFigureOut">
              <a:rPr lang="fr-FR" smtClean="0"/>
              <a:t>20/12/17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36C2-CF9F-D547-8195-C4CE7A2236A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0512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EA59-D485-924D-9B13-58D62A706473}" type="datetimeFigureOut">
              <a:rPr lang="fr-FR" smtClean="0"/>
              <a:t>20/12/17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36C2-CF9F-D547-8195-C4CE7A2236A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0650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8EA59-D485-924D-9B13-58D62A706473}" type="datetimeFigureOut">
              <a:rPr lang="fr-FR" smtClean="0"/>
              <a:t>20/12/17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836C2-CF9F-D547-8195-C4CE7A2236A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9792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randomizer.org/" TargetMode="External"/><Relationship Id="rId3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hecakereports.limequery.com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969056"/>
            <a:ext cx="7772400" cy="1470025"/>
          </a:xfrm>
        </p:spPr>
        <p:txBody>
          <a:bodyPr>
            <a:normAutofit/>
          </a:bodyPr>
          <a:lstStyle/>
          <a:p>
            <a:r>
              <a:rPr lang="en-GB" b="1" dirty="0" smtClean="0"/>
              <a:t>Useful open science tools to do research in psychiatry</a:t>
            </a:r>
            <a:endParaRPr lang="en-GB" b="1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096596" y="5809196"/>
            <a:ext cx="4374344" cy="1048803"/>
          </a:xfrm>
        </p:spPr>
        <p:txBody>
          <a:bodyPr>
            <a:normAutofit fontScale="47500" lnSpcReduction="20000"/>
          </a:bodyPr>
          <a:lstStyle/>
          <a:p>
            <a:r>
              <a:rPr lang="fr-FR" dirty="0"/>
              <a:t>T</a:t>
            </a:r>
            <a:r>
              <a:rPr lang="fr-FR" dirty="0" smtClean="0"/>
              <a:t>homas Gargot</a:t>
            </a:r>
          </a:p>
          <a:p>
            <a:r>
              <a:rPr lang="fr-FR" dirty="0"/>
              <a:t>t</a:t>
            </a:r>
            <a:r>
              <a:rPr lang="fr-FR" dirty="0" smtClean="0"/>
              <a:t>homas_gargot@hotmail.com</a:t>
            </a:r>
          </a:p>
          <a:p>
            <a:r>
              <a:rPr lang="fr-FR" dirty="0" smtClean="0"/>
              <a:t>EPA </a:t>
            </a:r>
            <a:r>
              <a:rPr lang="fr-FR" dirty="0" err="1" smtClean="0"/>
              <a:t>Congress</a:t>
            </a:r>
            <a:r>
              <a:rPr lang="fr-FR" dirty="0" smtClean="0"/>
              <a:t>, </a:t>
            </a:r>
          </a:p>
          <a:p>
            <a:r>
              <a:rPr lang="fr-FR" dirty="0" smtClean="0"/>
              <a:t>Tuesday March 6th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556" y="3942501"/>
            <a:ext cx="1384338" cy="216303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6267450"/>
            <a:ext cx="11176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59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Goals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Decrease</a:t>
            </a:r>
            <a:r>
              <a:rPr lang="fr-FR" dirty="0" smtClean="0"/>
              <a:t> </a:t>
            </a:r>
            <a:r>
              <a:rPr lang="fr-FR" dirty="0" err="1" smtClean="0"/>
              <a:t>costs</a:t>
            </a:r>
            <a:endParaRPr lang="fr-FR" dirty="0" smtClean="0"/>
          </a:p>
          <a:p>
            <a:r>
              <a:rPr lang="fr-FR" dirty="0" err="1" smtClean="0"/>
              <a:t>Improve</a:t>
            </a:r>
            <a:r>
              <a:rPr lang="fr-FR" dirty="0" smtClean="0"/>
              <a:t> </a:t>
            </a:r>
            <a:r>
              <a:rPr lang="fr-FR" dirty="0" err="1" smtClean="0"/>
              <a:t>transparency</a:t>
            </a:r>
            <a:endParaRPr lang="fr-FR" dirty="0" smtClean="0"/>
          </a:p>
          <a:p>
            <a:r>
              <a:rPr lang="fr-FR" dirty="0" err="1" smtClean="0"/>
              <a:t>Improve</a:t>
            </a:r>
            <a:r>
              <a:rPr lang="fr-FR" dirty="0" smtClean="0"/>
              <a:t> </a:t>
            </a:r>
            <a:r>
              <a:rPr lang="fr-FR" dirty="0" err="1" smtClean="0"/>
              <a:t>accessibility</a:t>
            </a:r>
            <a:r>
              <a:rPr lang="fr-FR" dirty="0" smtClean="0"/>
              <a:t> to softwares, articles, and </a:t>
            </a:r>
            <a:r>
              <a:rPr lang="fr-FR" dirty="0" err="1" smtClean="0"/>
              <a:t>re-use</a:t>
            </a:r>
            <a:r>
              <a:rPr lang="fr-FR" dirty="0" smtClean="0"/>
              <a:t> of data</a:t>
            </a:r>
          </a:p>
          <a:p>
            <a:r>
              <a:rPr lang="fr-FR" dirty="0" err="1" smtClean="0"/>
              <a:t>Improve</a:t>
            </a:r>
            <a:r>
              <a:rPr lang="fr-FR" dirty="0" smtClean="0"/>
              <a:t> </a:t>
            </a:r>
            <a:r>
              <a:rPr lang="fr-FR" dirty="0" err="1" smtClean="0"/>
              <a:t>visibility</a:t>
            </a:r>
            <a:r>
              <a:rPr lang="fr-FR" dirty="0" smtClean="0"/>
              <a:t> for public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>
                <a:sym typeface="Wingdings"/>
              </a:rPr>
              <a:t> </a:t>
            </a:r>
            <a:r>
              <a:rPr lang="fr-FR" dirty="0" smtClean="0"/>
              <a:t>Is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really</a:t>
            </a:r>
            <a:r>
              <a:rPr lang="fr-FR" dirty="0" smtClean="0"/>
              <a:t> possible ?!?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7967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err="1" smtClean="0"/>
              <a:t>Why</a:t>
            </a:r>
            <a:r>
              <a:rPr lang="fr-FR" b="1" dirty="0" smtClean="0"/>
              <a:t> </a:t>
            </a:r>
            <a:r>
              <a:rPr lang="fr-FR" b="1" dirty="0" err="1" smtClean="0"/>
              <a:t>is</a:t>
            </a:r>
            <a:r>
              <a:rPr lang="fr-FR" b="1" dirty="0" smtClean="0"/>
              <a:t> </a:t>
            </a:r>
            <a:r>
              <a:rPr lang="fr-FR" b="1" dirty="0" err="1" smtClean="0"/>
              <a:t>there</a:t>
            </a:r>
            <a:r>
              <a:rPr lang="fr-FR" b="1" dirty="0" smtClean="0"/>
              <a:t> a </a:t>
            </a:r>
            <a:r>
              <a:rPr lang="fr-FR" b="1" dirty="0" err="1" smtClean="0"/>
              <a:t>need</a:t>
            </a:r>
            <a:r>
              <a:rPr lang="fr-FR" b="1" dirty="0" smtClean="0"/>
              <a:t> for open science?</a:t>
            </a:r>
            <a:endParaRPr lang="fr-FR" b="1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3022"/>
            <a:ext cx="9144000" cy="294557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t="7738"/>
          <a:stretch/>
        </p:blipFill>
        <p:spPr>
          <a:xfrm>
            <a:off x="0" y="4825999"/>
            <a:ext cx="9144000" cy="156464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916333" y="5969000"/>
            <a:ext cx="1227667" cy="7902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228850" y="6483381"/>
            <a:ext cx="5011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https://</a:t>
            </a:r>
            <a:r>
              <a:rPr lang="fr-FR" dirty="0" err="1"/>
              <a:t>www.nature.com</a:t>
            </a:r>
            <a:r>
              <a:rPr lang="fr-FR" dirty="0"/>
              <a:t>/articles/s41562-016-0021</a:t>
            </a:r>
          </a:p>
        </p:txBody>
      </p:sp>
    </p:spTree>
    <p:extLst>
      <p:ext uri="{BB962C8B-B14F-4D97-AF65-F5344CB8AC3E}">
        <p14:creationId xmlns:p14="http://schemas.microsoft.com/office/powerpoint/2010/main" val="3495909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smtClean="0"/>
              <a:t>Information world</a:t>
            </a:r>
            <a:endParaRPr lang="en-GB" b="1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150534"/>
            <a:ext cx="8229600" cy="4525963"/>
          </a:xfrm>
        </p:spPr>
        <p:txBody>
          <a:bodyPr/>
          <a:lstStyle/>
          <a:p>
            <a:r>
              <a:rPr lang="en-GB" dirty="0" smtClean="0"/>
              <a:t>Share information don’t decrease the ownership of the sharer</a:t>
            </a:r>
          </a:p>
          <a:p>
            <a:r>
              <a:rPr lang="en-GB" dirty="0" smtClean="0"/>
              <a:t>Rather, better accessibility improve possibilities of not anticipated use (hacking) and feedback</a:t>
            </a:r>
          </a:p>
          <a:p>
            <a:r>
              <a:rPr lang="en-GB" dirty="0" smtClean="0"/>
              <a:t>Open </a:t>
            </a:r>
            <a:r>
              <a:rPr lang="en-GB" dirty="0" err="1" smtClean="0"/>
              <a:t>softwares</a:t>
            </a:r>
            <a:r>
              <a:rPr lang="en-GB" dirty="0" smtClean="0"/>
              <a:t> are more flexible and have fewer bugs that closed/proprietary one</a:t>
            </a:r>
            <a:endParaRPr lang="en-GB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176" y="1259888"/>
            <a:ext cx="1312515" cy="195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21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Free / Open?</a:t>
            </a:r>
            <a:endParaRPr lang="fr-FR" b="1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627011"/>
            <a:ext cx="3810000" cy="3124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26830" y="6642556"/>
            <a:ext cx="625041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800" dirty="0" err="1"/>
              <a:t>https</a:t>
            </a:r>
            <a:r>
              <a:rPr lang="fr-FR" sz="800" dirty="0"/>
              <a:t>://</a:t>
            </a:r>
            <a:r>
              <a:rPr lang="fr-FR" sz="800" dirty="0" err="1"/>
              <a:t>www.qwant.com</a:t>
            </a:r>
            <a:r>
              <a:rPr lang="fr-FR" sz="800" dirty="0"/>
              <a:t>/?q=you%20are%20the%20product&amp;t=</a:t>
            </a:r>
            <a:r>
              <a:rPr lang="fr-FR" sz="800" dirty="0" err="1"/>
              <a:t>images&amp;o</a:t>
            </a:r>
            <a:r>
              <a:rPr lang="fr-FR" sz="800" dirty="0"/>
              <a:t>=0:0a530ac5ad25daeb329762e4a2da88f3</a:t>
            </a:r>
          </a:p>
        </p:txBody>
      </p:sp>
      <p:sp>
        <p:nvSpPr>
          <p:cNvPr id="3" name="Rectangle 2"/>
          <p:cNvSpPr/>
          <p:nvPr/>
        </p:nvSpPr>
        <p:spPr>
          <a:xfrm>
            <a:off x="1651001" y="5072896"/>
            <a:ext cx="70357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 smtClean="0"/>
              <a:t>Open software</a:t>
            </a:r>
            <a:r>
              <a:rPr lang="fr-FR" sz="2400" dirty="0" smtClean="0"/>
              <a:t>: Free use, </a:t>
            </a:r>
            <a:r>
              <a:rPr lang="fr-FR" sz="2400" dirty="0" err="1" smtClean="0"/>
              <a:t>study</a:t>
            </a:r>
            <a:r>
              <a:rPr lang="fr-FR" sz="2400" dirty="0" smtClean="0"/>
              <a:t>, modification, duplication and sharing</a:t>
            </a:r>
          </a:p>
          <a:p>
            <a:r>
              <a:rPr lang="fr-FR" sz="2400" dirty="0" smtClean="0"/>
              <a:t>≠ </a:t>
            </a:r>
            <a:r>
              <a:rPr lang="fr-FR" sz="2400" dirty="0" err="1" smtClean="0"/>
              <a:t>Freemium</a:t>
            </a:r>
            <a:r>
              <a:rPr lang="fr-FR" sz="2400" dirty="0" smtClean="0"/>
              <a:t> </a:t>
            </a:r>
            <a:r>
              <a:rPr lang="fr-FR" sz="2400" dirty="0" err="1" smtClean="0"/>
              <a:t>strategy</a:t>
            </a:r>
            <a:r>
              <a:rPr lang="fr-FR" sz="2400" dirty="0" smtClean="0"/>
              <a:t> (</a:t>
            </a:r>
            <a:r>
              <a:rPr lang="fr-FR" sz="2400" dirty="0" err="1" smtClean="0"/>
              <a:t>demonstration</a:t>
            </a:r>
            <a:r>
              <a:rPr lang="fr-FR" sz="2400" dirty="0" smtClean="0"/>
              <a:t>)</a:t>
            </a:r>
          </a:p>
          <a:p>
            <a:r>
              <a:rPr lang="fr-FR" sz="2400" dirty="0"/>
              <a:t>≠</a:t>
            </a:r>
            <a:r>
              <a:rPr lang="fr-FR" sz="2400" dirty="0" smtClean="0"/>
              <a:t> centralisation and user data collection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347545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60248" y="2798081"/>
            <a:ext cx="5875511" cy="1143000"/>
          </a:xfrm>
        </p:spPr>
        <p:txBody>
          <a:bodyPr>
            <a:normAutofit fontScale="90000"/>
          </a:bodyPr>
          <a:lstStyle/>
          <a:p>
            <a:r>
              <a:rPr lang="fr-FR" b="1" dirty="0" smtClean="0"/>
              <a:t>An </a:t>
            </a:r>
            <a:r>
              <a:rPr lang="fr-FR" b="1" dirty="0" err="1" smtClean="0"/>
              <a:t>example</a:t>
            </a:r>
            <a:r>
              <a:rPr lang="fr-FR" b="1" dirty="0" smtClean="0"/>
              <a:t> of Open science </a:t>
            </a:r>
            <a:r>
              <a:rPr lang="fr-FR" b="1" dirty="0" err="1" smtClean="0"/>
              <a:t>pathway</a:t>
            </a:r>
            <a:endParaRPr lang="fr-FR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3675980" y="5197290"/>
            <a:ext cx="1453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Hands-on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882261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Research</a:t>
            </a:r>
            <a:r>
              <a:rPr lang="fr-FR" b="1" dirty="0" smtClean="0"/>
              <a:t> </a:t>
            </a:r>
            <a:r>
              <a:rPr lang="fr-FR" b="1" dirty="0" err="1" smtClean="0"/>
              <a:t>protocol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Make</a:t>
            </a:r>
            <a:r>
              <a:rPr lang="fr-FR" dirty="0" smtClean="0"/>
              <a:t> a data base of cookies </a:t>
            </a:r>
            <a:r>
              <a:rPr lang="fr-FR" dirty="0" err="1" smtClean="0"/>
              <a:t>tasting</a:t>
            </a:r>
            <a:endParaRPr lang="fr-FR" dirty="0" smtClean="0"/>
          </a:p>
          <a:p>
            <a:r>
              <a:rPr lang="fr-FR" dirty="0" smtClean="0"/>
              <a:t>Rate </a:t>
            </a:r>
            <a:r>
              <a:rPr lang="fr-FR" dirty="0" err="1" smtClean="0"/>
              <a:t>them</a:t>
            </a:r>
            <a:r>
              <a:rPr lang="fr-FR" dirty="0" smtClean="0"/>
              <a:t> in an international </a:t>
            </a:r>
            <a:r>
              <a:rPr lang="fr-FR" dirty="0" err="1" smtClean="0"/>
              <a:t>context</a:t>
            </a:r>
            <a:endParaRPr lang="fr-FR" dirty="0" smtClean="0"/>
          </a:p>
          <a:p>
            <a:r>
              <a:rPr lang="fr-FR" dirty="0" smtClean="0"/>
              <a:t>Select the best cakes in the world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78" y="3558964"/>
            <a:ext cx="3930791" cy="294809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5497261" y="5147156"/>
            <a:ext cx="3189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Sampling</a:t>
            </a:r>
            <a:r>
              <a:rPr lang="fr-FR" dirty="0" smtClean="0"/>
              <a:t> </a:t>
            </a:r>
            <a:r>
              <a:rPr lang="fr-FR" dirty="0" err="1" smtClean="0"/>
              <a:t>process</a:t>
            </a:r>
            <a:r>
              <a:rPr lang="fr-FR" dirty="0" smtClean="0"/>
              <a:t> </a:t>
            </a:r>
            <a:r>
              <a:rPr lang="fr-FR" dirty="0" err="1" smtClean="0"/>
              <a:t>during</a:t>
            </a:r>
            <a:r>
              <a:rPr lang="fr-FR" dirty="0" smtClean="0"/>
              <a:t> EPA </a:t>
            </a:r>
            <a:r>
              <a:rPr lang="fr-FR" dirty="0" err="1" smtClean="0"/>
              <a:t>congress</a:t>
            </a:r>
            <a:r>
              <a:rPr lang="fr-FR" dirty="0" smtClean="0"/>
              <a:t>, Madrid, 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3791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lèche vers le bas 18"/>
          <p:cNvSpPr/>
          <p:nvPr/>
        </p:nvSpPr>
        <p:spPr>
          <a:xfrm>
            <a:off x="57570" y="1270077"/>
            <a:ext cx="9256786" cy="5949310"/>
          </a:xfrm>
          <a:prstGeom prst="downArrow">
            <a:avLst>
              <a:gd name="adj1" fmla="val 73466"/>
              <a:gd name="adj2" fmla="val 50000"/>
            </a:avLst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39470" r="39515" b="31226"/>
          <a:stretch/>
        </p:blipFill>
        <p:spPr>
          <a:xfrm>
            <a:off x="1644469" y="1079319"/>
            <a:ext cx="1417936" cy="1074597"/>
          </a:xfrm>
          <a:prstGeom prst="rect">
            <a:avLst/>
          </a:prstGeom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2585303" y="47228"/>
            <a:ext cx="6420164" cy="12228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 smtClean="0"/>
              <a:t>Useful open science tools to do research in psychiatry</a:t>
            </a:r>
            <a:endParaRPr lang="en-GB" sz="3600" b="1" dirty="0"/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1394264" y="1996260"/>
            <a:ext cx="1979077" cy="744766"/>
          </a:xfrm>
        </p:spPr>
        <p:txBody>
          <a:bodyPr>
            <a:normAutofit/>
          </a:bodyPr>
          <a:lstStyle/>
          <a:p>
            <a:r>
              <a:rPr lang="en-GB" sz="2000" b="1" dirty="0" err="1"/>
              <a:t>Randomizer.org</a:t>
            </a:r>
            <a:r>
              <a:rPr lang="en-GB" sz="2000" b="1" dirty="0"/>
              <a:t> 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90130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hlinkClick r:id="rId2"/>
              </a:rPr>
              <a:t>Randomizer.org</a:t>
            </a:r>
            <a:r>
              <a:rPr lang="en-GB" dirty="0">
                <a:hlinkClick r:id="rId2"/>
              </a:rPr>
              <a:t>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1824"/>
            <a:ext cx="9144000" cy="211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39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Randomizer.org</a:t>
            </a:r>
            <a:r>
              <a:rPr lang="en-GB" dirty="0"/>
              <a:t>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1824"/>
            <a:ext cx="9144000" cy="2117467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666" y="3669291"/>
            <a:ext cx="7027333" cy="275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399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lèche vers le bas 18"/>
          <p:cNvSpPr/>
          <p:nvPr/>
        </p:nvSpPr>
        <p:spPr>
          <a:xfrm>
            <a:off x="57570" y="1270077"/>
            <a:ext cx="9256786" cy="5949310"/>
          </a:xfrm>
          <a:prstGeom prst="downArrow">
            <a:avLst>
              <a:gd name="adj1" fmla="val 73466"/>
              <a:gd name="adj2" fmla="val 50000"/>
            </a:avLst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39470" r="39515" b="31226"/>
          <a:stretch/>
        </p:blipFill>
        <p:spPr>
          <a:xfrm>
            <a:off x="1644469" y="1079319"/>
            <a:ext cx="1417936" cy="107459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27237" r="29539" b="30395"/>
          <a:stretch/>
        </p:blipFill>
        <p:spPr>
          <a:xfrm>
            <a:off x="5774307" y="1795065"/>
            <a:ext cx="1273234" cy="1208289"/>
          </a:xfrm>
          <a:prstGeom prst="rect">
            <a:avLst/>
          </a:prstGeom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2585303" y="47228"/>
            <a:ext cx="6420164" cy="12228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 smtClean="0"/>
              <a:t>Useful open science tools to do research in psychiatry</a:t>
            </a:r>
            <a:endParaRPr lang="en-GB" sz="3600" b="1" dirty="0"/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1394264" y="1996260"/>
            <a:ext cx="1979077" cy="744766"/>
          </a:xfrm>
        </p:spPr>
        <p:txBody>
          <a:bodyPr>
            <a:normAutofit/>
          </a:bodyPr>
          <a:lstStyle/>
          <a:p>
            <a:r>
              <a:rPr lang="en-GB" sz="2000" b="1" dirty="0" err="1"/>
              <a:t>Randomizer.org</a:t>
            </a:r>
            <a:r>
              <a:rPr lang="en-GB" sz="2000" b="1" dirty="0"/>
              <a:t> </a:t>
            </a:r>
            <a:endParaRPr lang="fr-FR" sz="2000" b="1" dirty="0"/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3994570" y="1970089"/>
            <a:ext cx="1737736" cy="749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Collect data </a:t>
            </a:r>
          </a:p>
          <a:p>
            <a:r>
              <a:rPr lang="en-GB" sz="2000" dirty="0" err="1" smtClean="0"/>
              <a:t>Limesurvey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90130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lèche vers le bas 18"/>
          <p:cNvSpPr/>
          <p:nvPr/>
        </p:nvSpPr>
        <p:spPr>
          <a:xfrm>
            <a:off x="57570" y="1270077"/>
            <a:ext cx="9256786" cy="5949310"/>
          </a:xfrm>
          <a:prstGeom prst="downArrow">
            <a:avLst>
              <a:gd name="adj1" fmla="val 73466"/>
              <a:gd name="adj2" fmla="val 50000"/>
            </a:avLst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39470" r="39515" b="31226"/>
          <a:stretch/>
        </p:blipFill>
        <p:spPr>
          <a:xfrm>
            <a:off x="1644469" y="1079319"/>
            <a:ext cx="1417936" cy="107459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27237" r="29539" b="30395"/>
          <a:stretch/>
        </p:blipFill>
        <p:spPr>
          <a:xfrm>
            <a:off x="5774307" y="1795065"/>
            <a:ext cx="1273234" cy="120828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/>
          <a:srcRect l="1" t="-1708" r="88451" b="72850"/>
          <a:stretch/>
        </p:blipFill>
        <p:spPr>
          <a:xfrm>
            <a:off x="4842254" y="4921859"/>
            <a:ext cx="1056023" cy="122902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5"/>
          <a:srcRect l="33075" t="34243" r="33851"/>
          <a:stretch/>
        </p:blipFill>
        <p:spPr>
          <a:xfrm>
            <a:off x="7757827" y="3125078"/>
            <a:ext cx="1236466" cy="133828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70" y="4756365"/>
            <a:ext cx="3937000" cy="1143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272" y="2628770"/>
            <a:ext cx="3499556" cy="122834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4703" y="4552707"/>
            <a:ext cx="1299590" cy="1299590"/>
          </a:xfrm>
          <a:prstGeom prst="rect">
            <a:avLst/>
          </a:prstGeom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2585303" y="47228"/>
            <a:ext cx="6420164" cy="12228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 smtClean="0"/>
              <a:t>Useful open science tools to do research in psychiatry</a:t>
            </a:r>
            <a:endParaRPr lang="en-GB" sz="3600" b="1" dirty="0"/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1394264" y="1996260"/>
            <a:ext cx="1979077" cy="744766"/>
          </a:xfrm>
        </p:spPr>
        <p:txBody>
          <a:bodyPr>
            <a:normAutofit/>
          </a:bodyPr>
          <a:lstStyle/>
          <a:p>
            <a:r>
              <a:rPr lang="en-GB" sz="2000" b="1" dirty="0"/>
              <a:t>Randomizer.org </a:t>
            </a:r>
            <a:endParaRPr lang="fr-FR" sz="2000" b="1" dirty="0"/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3994570" y="1970089"/>
            <a:ext cx="1737736" cy="749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Collect data </a:t>
            </a:r>
          </a:p>
          <a:p>
            <a:r>
              <a:rPr lang="en-GB" sz="2000" dirty="0" smtClean="0"/>
              <a:t>Limesurvey</a:t>
            </a:r>
            <a:endParaRPr lang="fr-FR" sz="2000" dirty="0"/>
          </a:p>
        </p:txBody>
      </p:sp>
      <p:sp>
        <p:nvSpPr>
          <p:cNvPr id="14" name="Titre 1"/>
          <p:cNvSpPr txBox="1">
            <a:spLocks/>
          </p:cNvSpPr>
          <p:nvPr/>
        </p:nvSpPr>
        <p:spPr>
          <a:xfrm>
            <a:off x="1682748" y="3660900"/>
            <a:ext cx="1690593" cy="388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Analyse data</a:t>
            </a:r>
            <a:endParaRPr lang="fr-FR" sz="2000" b="1" dirty="0"/>
          </a:p>
        </p:txBody>
      </p:sp>
      <p:sp>
        <p:nvSpPr>
          <p:cNvPr id="15" name="Titre 1"/>
          <p:cNvSpPr txBox="1">
            <a:spLocks/>
          </p:cNvSpPr>
          <p:nvPr/>
        </p:nvSpPr>
        <p:spPr>
          <a:xfrm>
            <a:off x="5705895" y="3855283"/>
            <a:ext cx="1930801" cy="1006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Share data</a:t>
            </a:r>
            <a:r>
              <a:rPr lang="en-GB" sz="2000" dirty="0" smtClean="0"/>
              <a:t> </a:t>
            </a:r>
          </a:p>
          <a:p>
            <a:r>
              <a:rPr lang="en-GB" sz="2000" dirty="0" smtClean="0"/>
              <a:t>OSF and </a:t>
            </a:r>
          </a:p>
          <a:p>
            <a:r>
              <a:rPr lang="en-GB" sz="2000" dirty="0" smtClean="0"/>
              <a:t>GitHub</a:t>
            </a:r>
            <a:endParaRPr lang="fr-FR" sz="2000" dirty="0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1171223" y="5800588"/>
            <a:ext cx="2032998" cy="3887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Write an article</a:t>
            </a:r>
            <a:endParaRPr lang="fr-FR" sz="2000" b="1" dirty="0"/>
          </a:p>
        </p:txBody>
      </p:sp>
      <p:sp>
        <p:nvSpPr>
          <p:cNvPr id="17" name="Titre 1"/>
          <p:cNvSpPr txBox="1">
            <a:spLocks/>
          </p:cNvSpPr>
          <p:nvPr/>
        </p:nvSpPr>
        <p:spPr>
          <a:xfrm>
            <a:off x="3909904" y="6150879"/>
            <a:ext cx="2821097" cy="7032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Make the knowledge more visible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3444428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Limesurvey</a:t>
            </a:r>
            <a:r>
              <a:rPr lang="en-GB" b="1" dirty="0"/>
              <a:t> </a:t>
            </a:r>
            <a:endParaRPr lang="fr-FR" b="1" dirty="0"/>
          </a:p>
        </p:txBody>
      </p:sp>
      <p:sp>
        <p:nvSpPr>
          <p:cNvPr id="6" name="Rectangle 5"/>
          <p:cNvSpPr/>
          <p:nvPr/>
        </p:nvSpPr>
        <p:spPr>
          <a:xfrm>
            <a:off x="2870252" y="5953668"/>
            <a:ext cx="3717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http://</a:t>
            </a:r>
            <a:r>
              <a:rPr lang="fr-FR" dirty="0" err="1">
                <a:hlinkClick r:id="rId2"/>
              </a:rPr>
              <a:t>thecakereports.limequery.com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777" y="1417638"/>
            <a:ext cx="5489222" cy="32349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77" y="4652539"/>
            <a:ext cx="4233255" cy="130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242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0"/>
            <a:ext cx="89229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54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lèche vers le bas 18"/>
          <p:cNvSpPr/>
          <p:nvPr/>
        </p:nvSpPr>
        <p:spPr>
          <a:xfrm>
            <a:off x="57570" y="1270077"/>
            <a:ext cx="9256786" cy="5949310"/>
          </a:xfrm>
          <a:prstGeom prst="downArrow">
            <a:avLst>
              <a:gd name="adj1" fmla="val 73466"/>
              <a:gd name="adj2" fmla="val 50000"/>
            </a:avLst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39470" r="39515" b="31226"/>
          <a:stretch/>
        </p:blipFill>
        <p:spPr>
          <a:xfrm>
            <a:off x="1644469" y="1079319"/>
            <a:ext cx="1417936" cy="107459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27237" r="29539" b="30395"/>
          <a:stretch/>
        </p:blipFill>
        <p:spPr>
          <a:xfrm>
            <a:off x="5774307" y="1795065"/>
            <a:ext cx="1273234" cy="120828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72" y="2628770"/>
            <a:ext cx="3499556" cy="1228344"/>
          </a:xfrm>
          <a:prstGeom prst="rect">
            <a:avLst/>
          </a:prstGeom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2585303" y="47228"/>
            <a:ext cx="6420164" cy="12228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 smtClean="0"/>
              <a:t>Useful open science tools to do research in psychiatry</a:t>
            </a:r>
            <a:endParaRPr lang="en-GB" sz="3600" b="1" dirty="0"/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1394264" y="1996260"/>
            <a:ext cx="1979077" cy="744766"/>
          </a:xfrm>
        </p:spPr>
        <p:txBody>
          <a:bodyPr>
            <a:normAutofit/>
          </a:bodyPr>
          <a:lstStyle/>
          <a:p>
            <a:r>
              <a:rPr lang="en-GB" sz="2000" b="1" dirty="0" err="1"/>
              <a:t>Randomizer.org</a:t>
            </a:r>
            <a:r>
              <a:rPr lang="en-GB" sz="2000" b="1" dirty="0"/>
              <a:t> </a:t>
            </a:r>
            <a:endParaRPr lang="fr-FR" sz="2000" b="1" dirty="0"/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3994570" y="1970089"/>
            <a:ext cx="1737736" cy="749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Collect data </a:t>
            </a:r>
          </a:p>
          <a:p>
            <a:r>
              <a:rPr lang="en-GB" sz="2000" dirty="0" err="1" smtClean="0"/>
              <a:t>Limesurvey</a:t>
            </a:r>
            <a:endParaRPr lang="fr-FR" sz="2000" dirty="0"/>
          </a:p>
        </p:txBody>
      </p:sp>
      <p:sp>
        <p:nvSpPr>
          <p:cNvPr id="14" name="Titre 1"/>
          <p:cNvSpPr txBox="1">
            <a:spLocks/>
          </p:cNvSpPr>
          <p:nvPr/>
        </p:nvSpPr>
        <p:spPr>
          <a:xfrm>
            <a:off x="1682748" y="3660900"/>
            <a:ext cx="1690593" cy="388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Analyse data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90130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99" y="1239294"/>
            <a:ext cx="6749559" cy="561870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22" y="10950"/>
            <a:ext cx="3499556" cy="122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68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07" y="592666"/>
            <a:ext cx="8722637" cy="570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1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Connect</a:t>
            </a:r>
            <a:r>
              <a:rPr lang="fr-FR" dirty="0"/>
              <a:t> </a:t>
            </a:r>
            <a:r>
              <a:rPr lang="fr-FR" dirty="0" err="1"/>
              <a:t>Limesurvey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R </a:t>
            </a:r>
            <a:r>
              <a:rPr lang="fr-FR" dirty="0" smtClean="0"/>
              <a:t>? : </a:t>
            </a:r>
            <a:r>
              <a:rPr lang="fr-FR" dirty="0" err="1" smtClean="0"/>
              <a:t>Shinyapps</a:t>
            </a:r>
            <a:endParaRPr lang="fr-FR" dirty="0"/>
          </a:p>
        </p:txBody>
      </p:sp>
      <p:pic>
        <p:nvPicPr>
          <p:cNvPr id="4" name="Image 3" descr="Capture d’écran 2017-12-13 à 16.40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9144000" cy="485638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3145" y="6488668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https</a:t>
            </a:r>
            <a:r>
              <a:rPr lang="fr-FR" dirty="0"/>
              <a:t>://</a:t>
            </a:r>
            <a:r>
              <a:rPr lang="fr-FR" dirty="0" err="1"/>
              <a:t>ouphix.shinyapps.io</a:t>
            </a:r>
            <a:r>
              <a:rPr lang="fr-FR" dirty="0"/>
              <a:t>/</a:t>
            </a:r>
            <a:r>
              <a:rPr lang="fr-FR" dirty="0" err="1"/>
              <a:t>affiDeSoi</a:t>
            </a:r>
            <a:r>
              <a:rPr lang="fr-FR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105819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Python</a:t>
            </a:r>
            <a:endParaRPr lang="fr-FR" b="1" dirty="0"/>
          </a:p>
        </p:txBody>
      </p:sp>
      <p:sp>
        <p:nvSpPr>
          <p:cNvPr id="4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fr-FR" dirty="0" smtClean="0"/>
              <a:t>A </a:t>
            </a:r>
            <a:r>
              <a:rPr lang="fr-FR" dirty="0" err="1" smtClean="0"/>
              <a:t>little</a:t>
            </a:r>
            <a:r>
              <a:rPr lang="fr-FR" dirty="0" smtClean="0"/>
              <a:t> more </a:t>
            </a:r>
            <a:r>
              <a:rPr lang="fr-FR" dirty="0" err="1" smtClean="0"/>
              <a:t>fundamental</a:t>
            </a:r>
            <a:r>
              <a:rPr lang="fr-FR" dirty="0" smtClean="0"/>
              <a:t> and </a:t>
            </a:r>
            <a:r>
              <a:rPr lang="fr-FR" dirty="0" err="1" smtClean="0"/>
              <a:t>less</a:t>
            </a:r>
            <a:r>
              <a:rPr lang="fr-FR" dirty="0" smtClean="0"/>
              <a:t> user </a:t>
            </a:r>
            <a:r>
              <a:rPr lang="fr-FR" dirty="0" err="1" smtClean="0"/>
              <a:t>friendly</a:t>
            </a:r>
            <a:r>
              <a:rPr lang="fr-FR" dirty="0" smtClean="0"/>
              <a:t>, </a:t>
            </a:r>
            <a:r>
              <a:rPr lang="fr-FR" dirty="0" err="1" smtClean="0"/>
              <a:t>very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by computer </a:t>
            </a:r>
            <a:r>
              <a:rPr lang="fr-FR" dirty="0" err="1" smtClean="0"/>
              <a:t>scientists</a:t>
            </a:r>
            <a:r>
              <a:rPr lang="fr-FR" dirty="0" smtClean="0"/>
              <a:t>. </a:t>
            </a:r>
          </a:p>
          <a:p>
            <a:r>
              <a:rPr lang="fr-FR" dirty="0" smtClean="0"/>
              <a:t>Python has </a:t>
            </a:r>
            <a:r>
              <a:rPr lang="fr-FR" dirty="0" err="1" smtClean="0"/>
              <a:t>very</a:t>
            </a:r>
            <a:r>
              <a:rPr lang="fr-FR" dirty="0" smtClean="0"/>
              <a:t> large </a:t>
            </a:r>
            <a:r>
              <a:rPr lang="fr-FR" dirty="0" err="1" smtClean="0"/>
              <a:t>possibilities</a:t>
            </a:r>
            <a:r>
              <a:rPr lang="fr-FR" dirty="0" smtClean="0"/>
              <a:t> : 	</a:t>
            </a:r>
          </a:p>
          <a:p>
            <a:pPr lvl="1"/>
            <a:r>
              <a:rPr lang="fr-FR" dirty="0" err="1"/>
              <a:t>C</a:t>
            </a:r>
            <a:r>
              <a:rPr lang="fr-FR" dirty="0" err="1" smtClean="0"/>
              <a:t>ollect</a:t>
            </a:r>
            <a:r>
              <a:rPr lang="fr-FR" dirty="0" smtClean="0"/>
              <a:t> data </a:t>
            </a:r>
            <a:r>
              <a:rPr lang="fr-FR" dirty="0" err="1" smtClean="0"/>
              <a:t>during</a:t>
            </a:r>
            <a:r>
              <a:rPr lang="fr-FR" dirty="0" smtClean="0"/>
              <a:t> a </a:t>
            </a:r>
            <a:r>
              <a:rPr lang="fr-FR" dirty="0" err="1" smtClean="0"/>
              <a:t>psychological</a:t>
            </a:r>
            <a:r>
              <a:rPr lang="fr-FR" dirty="0" smtClean="0"/>
              <a:t> </a:t>
            </a:r>
            <a:r>
              <a:rPr lang="fr-FR" dirty="0" err="1" smtClean="0"/>
              <a:t>experiment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pygame</a:t>
            </a:r>
            <a:endParaRPr lang="fr-FR" dirty="0" smtClean="0"/>
          </a:p>
          <a:p>
            <a:pPr lvl="1"/>
            <a:r>
              <a:rPr lang="fr-FR" dirty="0" smtClean="0"/>
              <a:t>Data </a:t>
            </a:r>
            <a:r>
              <a:rPr lang="fr-FR" dirty="0" err="1" smtClean="0"/>
              <a:t>analysis</a:t>
            </a:r>
            <a:endParaRPr lang="fr-FR" dirty="0" smtClean="0"/>
          </a:p>
          <a:p>
            <a:pPr lvl="1"/>
            <a:r>
              <a:rPr lang="fr-FR" dirty="0" smtClean="0"/>
              <a:t>Code a robot</a:t>
            </a:r>
          </a:p>
          <a:p>
            <a:pPr lvl="1"/>
            <a:r>
              <a:rPr lang="fr-FR" dirty="0" err="1" smtClean="0"/>
              <a:t>Make</a:t>
            </a:r>
            <a:r>
              <a:rPr lang="fr-FR" dirty="0" smtClean="0"/>
              <a:t> a </a:t>
            </a:r>
            <a:r>
              <a:rPr lang="fr-FR" dirty="0" err="1" smtClean="0"/>
              <a:t>website</a:t>
            </a:r>
            <a:endParaRPr lang="fr-FR" dirty="0" smtClean="0"/>
          </a:p>
          <a:p>
            <a:pPr lvl="1"/>
            <a:endParaRPr lang="fr-FR" dirty="0" smtClean="0"/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256" y="3824111"/>
            <a:ext cx="1859280" cy="2794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222" y="274638"/>
            <a:ext cx="3146778" cy="102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109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lèche vers le bas 18"/>
          <p:cNvSpPr/>
          <p:nvPr/>
        </p:nvSpPr>
        <p:spPr>
          <a:xfrm>
            <a:off x="57570" y="1270077"/>
            <a:ext cx="9256786" cy="5949310"/>
          </a:xfrm>
          <a:prstGeom prst="downArrow">
            <a:avLst>
              <a:gd name="adj1" fmla="val 73466"/>
              <a:gd name="adj2" fmla="val 50000"/>
            </a:avLst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39470" r="39515" b="31226"/>
          <a:stretch/>
        </p:blipFill>
        <p:spPr>
          <a:xfrm>
            <a:off x="1644469" y="1079319"/>
            <a:ext cx="1417936" cy="107459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27237" r="29539" b="30395"/>
          <a:stretch/>
        </p:blipFill>
        <p:spPr>
          <a:xfrm>
            <a:off x="5774307" y="1795065"/>
            <a:ext cx="1273234" cy="120828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/>
          <a:srcRect l="33075" t="34243" r="33851"/>
          <a:stretch/>
        </p:blipFill>
        <p:spPr>
          <a:xfrm>
            <a:off x="7757827" y="3125078"/>
            <a:ext cx="1236466" cy="133828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272" y="2628770"/>
            <a:ext cx="3499556" cy="122834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4703" y="4552707"/>
            <a:ext cx="1299590" cy="1299590"/>
          </a:xfrm>
          <a:prstGeom prst="rect">
            <a:avLst/>
          </a:prstGeom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2585303" y="47228"/>
            <a:ext cx="6420164" cy="12228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 smtClean="0"/>
              <a:t>Useful open science tools to do research in psychiatry</a:t>
            </a:r>
            <a:endParaRPr lang="en-GB" sz="3600" b="1" dirty="0"/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1394264" y="1996260"/>
            <a:ext cx="1979077" cy="744766"/>
          </a:xfrm>
        </p:spPr>
        <p:txBody>
          <a:bodyPr>
            <a:normAutofit/>
          </a:bodyPr>
          <a:lstStyle/>
          <a:p>
            <a:r>
              <a:rPr lang="en-GB" sz="2000" b="1" dirty="0" err="1"/>
              <a:t>Randomizer.org</a:t>
            </a:r>
            <a:r>
              <a:rPr lang="en-GB" sz="2000" b="1" dirty="0"/>
              <a:t> </a:t>
            </a:r>
            <a:endParaRPr lang="fr-FR" sz="2000" b="1" dirty="0"/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3994570" y="1970089"/>
            <a:ext cx="1737736" cy="749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Collect data </a:t>
            </a:r>
          </a:p>
          <a:p>
            <a:r>
              <a:rPr lang="en-GB" sz="2000" dirty="0" err="1" smtClean="0"/>
              <a:t>Limesurvey</a:t>
            </a:r>
            <a:endParaRPr lang="fr-FR" sz="2000" dirty="0"/>
          </a:p>
        </p:txBody>
      </p:sp>
      <p:sp>
        <p:nvSpPr>
          <p:cNvPr id="14" name="Titre 1"/>
          <p:cNvSpPr txBox="1">
            <a:spLocks/>
          </p:cNvSpPr>
          <p:nvPr/>
        </p:nvSpPr>
        <p:spPr>
          <a:xfrm>
            <a:off x="1682748" y="3660900"/>
            <a:ext cx="1690593" cy="388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Analyse data</a:t>
            </a:r>
            <a:endParaRPr lang="fr-FR" sz="2000" b="1" dirty="0"/>
          </a:p>
        </p:txBody>
      </p:sp>
      <p:sp>
        <p:nvSpPr>
          <p:cNvPr id="15" name="Titre 1"/>
          <p:cNvSpPr txBox="1">
            <a:spLocks/>
          </p:cNvSpPr>
          <p:nvPr/>
        </p:nvSpPr>
        <p:spPr>
          <a:xfrm>
            <a:off x="5705895" y="3855283"/>
            <a:ext cx="1930801" cy="1006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Share data</a:t>
            </a:r>
            <a:r>
              <a:rPr lang="en-GB" sz="2000" dirty="0" smtClean="0"/>
              <a:t> </a:t>
            </a:r>
          </a:p>
          <a:p>
            <a:r>
              <a:rPr lang="en-GB" sz="2000" dirty="0" smtClean="0"/>
              <a:t>OSF and </a:t>
            </a:r>
          </a:p>
          <a:p>
            <a:r>
              <a:rPr lang="en-GB" sz="2000" dirty="0" err="1" smtClean="0"/>
              <a:t>GitHub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90130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Git Hub</a:t>
            </a:r>
            <a:endParaRPr lang="fr-FR" b="1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11" y="1787130"/>
            <a:ext cx="7713133" cy="453713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999" y="5023554"/>
            <a:ext cx="1735668" cy="1735668"/>
          </a:xfrm>
          <a:prstGeom prst="rect">
            <a:avLst/>
          </a:prstGeom>
        </p:spPr>
      </p:pic>
      <p:sp>
        <p:nvSpPr>
          <p:cNvPr id="6" name="Espace réservé du contenu 2"/>
          <p:cNvSpPr>
            <a:spLocks noGrp="1"/>
          </p:cNvSpPr>
          <p:nvPr>
            <p:ph idx="1"/>
          </p:nvPr>
        </p:nvSpPr>
        <p:spPr>
          <a:xfrm>
            <a:off x="457200" y="1200857"/>
            <a:ext cx="8229600" cy="629356"/>
          </a:xfrm>
        </p:spPr>
        <p:txBody>
          <a:bodyPr/>
          <a:lstStyle/>
          <a:p>
            <a:r>
              <a:rPr lang="fr-FR" dirty="0" smtClean="0"/>
              <a:t>Share data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6849616" y="6389890"/>
            <a:ext cx="16862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/>
              <a:t>Framagit</a:t>
            </a:r>
            <a:r>
              <a:rPr lang="fr-FR" dirty="0"/>
              <a:t>,</a:t>
            </a:r>
            <a:r>
              <a:rPr lang="fr-FR" dirty="0" smtClean="0"/>
              <a:t> </a:t>
            </a:r>
            <a:r>
              <a:rPr lang="fr-FR" dirty="0" err="1" smtClean="0"/>
              <a:t>Gitlab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7572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lèche vers le bas 18"/>
          <p:cNvSpPr/>
          <p:nvPr/>
        </p:nvSpPr>
        <p:spPr>
          <a:xfrm>
            <a:off x="57570" y="1270077"/>
            <a:ext cx="9256786" cy="5949310"/>
          </a:xfrm>
          <a:prstGeom prst="downArrow">
            <a:avLst>
              <a:gd name="adj1" fmla="val 73466"/>
              <a:gd name="adj2" fmla="val 50000"/>
            </a:avLst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39470" r="39515" b="31226"/>
          <a:stretch/>
        </p:blipFill>
        <p:spPr>
          <a:xfrm>
            <a:off x="1644469" y="1079319"/>
            <a:ext cx="1417936" cy="107459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27237" r="29539" b="30395"/>
          <a:stretch/>
        </p:blipFill>
        <p:spPr>
          <a:xfrm>
            <a:off x="5774307" y="1795065"/>
            <a:ext cx="1273234" cy="120828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/>
          <a:srcRect l="33075" t="34243" r="33851"/>
          <a:stretch/>
        </p:blipFill>
        <p:spPr>
          <a:xfrm>
            <a:off x="7757827" y="3125078"/>
            <a:ext cx="1236466" cy="133828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70" y="4869253"/>
            <a:ext cx="3937000" cy="1143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272" y="2628770"/>
            <a:ext cx="3499556" cy="122834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4703" y="4552707"/>
            <a:ext cx="1299590" cy="1299590"/>
          </a:xfrm>
          <a:prstGeom prst="rect">
            <a:avLst/>
          </a:prstGeom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2585303" y="47228"/>
            <a:ext cx="6420164" cy="12228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 smtClean="0"/>
              <a:t>Useful open science tools to do research in psychiatry</a:t>
            </a:r>
            <a:endParaRPr lang="en-GB" sz="3600" b="1" dirty="0"/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1394264" y="1996260"/>
            <a:ext cx="1979077" cy="744766"/>
          </a:xfrm>
        </p:spPr>
        <p:txBody>
          <a:bodyPr>
            <a:normAutofit/>
          </a:bodyPr>
          <a:lstStyle/>
          <a:p>
            <a:r>
              <a:rPr lang="en-GB" sz="2000" b="1" dirty="0"/>
              <a:t>Randomizer.org </a:t>
            </a:r>
            <a:endParaRPr lang="fr-FR" sz="2000" b="1" dirty="0"/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3994570" y="1970089"/>
            <a:ext cx="1737736" cy="749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Collect data </a:t>
            </a:r>
          </a:p>
          <a:p>
            <a:r>
              <a:rPr lang="en-GB" sz="2000" dirty="0" smtClean="0"/>
              <a:t>Limesurvey</a:t>
            </a:r>
            <a:endParaRPr lang="fr-FR" sz="2000" dirty="0"/>
          </a:p>
        </p:txBody>
      </p:sp>
      <p:sp>
        <p:nvSpPr>
          <p:cNvPr id="14" name="Titre 1"/>
          <p:cNvSpPr txBox="1">
            <a:spLocks/>
          </p:cNvSpPr>
          <p:nvPr/>
        </p:nvSpPr>
        <p:spPr>
          <a:xfrm>
            <a:off x="1682748" y="3660900"/>
            <a:ext cx="1690593" cy="388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Analyse data</a:t>
            </a:r>
            <a:endParaRPr lang="fr-FR" sz="2000" b="1" dirty="0"/>
          </a:p>
        </p:txBody>
      </p:sp>
      <p:sp>
        <p:nvSpPr>
          <p:cNvPr id="15" name="Titre 1"/>
          <p:cNvSpPr txBox="1">
            <a:spLocks/>
          </p:cNvSpPr>
          <p:nvPr/>
        </p:nvSpPr>
        <p:spPr>
          <a:xfrm>
            <a:off x="5705895" y="3855283"/>
            <a:ext cx="1930801" cy="1006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Share data</a:t>
            </a:r>
            <a:r>
              <a:rPr lang="en-GB" sz="2000" dirty="0" smtClean="0"/>
              <a:t> </a:t>
            </a:r>
          </a:p>
          <a:p>
            <a:r>
              <a:rPr lang="en-GB" sz="2000" dirty="0" smtClean="0"/>
              <a:t>OSF and </a:t>
            </a:r>
          </a:p>
          <a:p>
            <a:r>
              <a:rPr lang="en-GB" sz="2000" dirty="0" smtClean="0"/>
              <a:t>GitHub</a:t>
            </a:r>
            <a:endParaRPr lang="fr-FR" sz="2000" dirty="0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1464633" y="6012253"/>
            <a:ext cx="1739587" cy="388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Write an article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90130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Goals of the workshop</a:t>
            </a:r>
            <a:endParaRPr lang="en-GB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Understand the challenges of open science</a:t>
            </a:r>
          </a:p>
          <a:p>
            <a:r>
              <a:rPr lang="en-GB" dirty="0" smtClean="0"/>
              <a:t>Learn the concepts of some tools</a:t>
            </a:r>
          </a:p>
          <a:p>
            <a:r>
              <a:rPr lang="en-GB" dirty="0" smtClean="0"/>
              <a:t>Consider your own research/projects</a:t>
            </a:r>
          </a:p>
          <a:p>
            <a:r>
              <a:rPr lang="en-GB" dirty="0" smtClean="0"/>
              <a:t>Rate cakes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4448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139038" y="274638"/>
            <a:ext cx="5338750" cy="1143000"/>
          </a:xfrm>
        </p:spPr>
        <p:txBody>
          <a:bodyPr/>
          <a:lstStyle/>
          <a:p>
            <a:r>
              <a:rPr lang="fr-FR" b="1" dirty="0" smtClean="0"/>
              <a:t>Equator Network</a:t>
            </a:r>
            <a:endParaRPr lang="fr-FR" b="1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0379"/>
            <a:ext cx="9144000" cy="460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33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913416"/>
            <a:ext cx="8229600" cy="1143000"/>
          </a:xfrm>
        </p:spPr>
        <p:txBody>
          <a:bodyPr/>
          <a:lstStyle/>
          <a:p>
            <a:r>
              <a:rPr lang="en-GB" b="1" smtClean="0"/>
              <a:t>Collaborative writting</a:t>
            </a:r>
            <a:endParaRPr lang="en-GB" b="1"/>
          </a:p>
        </p:txBody>
      </p:sp>
    </p:spTree>
    <p:extLst>
      <p:ext uri="{BB962C8B-B14F-4D97-AF65-F5344CB8AC3E}">
        <p14:creationId xmlns:p14="http://schemas.microsoft.com/office/powerpoint/2010/main" val="335737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100"/>
            <a:ext cx="9144000" cy="499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611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9800"/>
            <a:ext cx="9144000" cy="497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91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01" y="130191"/>
            <a:ext cx="1368242" cy="136824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511" y="580129"/>
            <a:ext cx="4377267" cy="1020071"/>
          </a:xfrm>
          <a:prstGeom prst="rect">
            <a:avLst/>
          </a:prstGeom>
        </p:spPr>
      </p:pic>
      <p:pic>
        <p:nvPicPr>
          <p:cNvPr id="3" name="Image 2" descr="Capture d’écran 2017-12-13 à 17.03.0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22" y="2862620"/>
            <a:ext cx="6674556" cy="3995380"/>
          </a:xfrm>
          <a:prstGeom prst="rect">
            <a:avLst/>
          </a:prstGeom>
        </p:spPr>
      </p:pic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457200" y="1854201"/>
            <a:ext cx="8229600" cy="841022"/>
          </a:xfrm>
        </p:spPr>
        <p:txBody>
          <a:bodyPr/>
          <a:lstStyle/>
          <a:p>
            <a:r>
              <a:rPr lang="en-GB" dirty="0" smtClean="0"/>
              <a:t>Select, gather, write and share bibliography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1102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040416"/>
            <a:ext cx="8229600" cy="1143000"/>
          </a:xfrm>
        </p:spPr>
        <p:txBody>
          <a:bodyPr/>
          <a:lstStyle/>
          <a:p>
            <a:r>
              <a:rPr lang="fr-FR" b="1" dirty="0" smtClean="0"/>
              <a:t>New </a:t>
            </a:r>
            <a:r>
              <a:rPr lang="fr-FR" b="1" dirty="0" err="1" smtClean="0"/>
              <a:t>ways</a:t>
            </a:r>
            <a:r>
              <a:rPr lang="fr-FR" b="1" dirty="0" smtClean="0"/>
              <a:t> to </a:t>
            </a:r>
            <a:r>
              <a:rPr lang="fr-FR" b="1" dirty="0" err="1" smtClean="0"/>
              <a:t>publish</a:t>
            </a:r>
            <a:r>
              <a:rPr lang="fr-FR" b="1" dirty="0" smtClean="0"/>
              <a:t> ?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43437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ArXiv</a:t>
            </a:r>
            <a:r>
              <a:rPr lang="fr-FR" b="1" dirty="0" smtClean="0"/>
              <a:t> : </a:t>
            </a:r>
            <a:r>
              <a:rPr lang="fr-FR" b="1" dirty="0" err="1" smtClean="0"/>
              <a:t>Preprints</a:t>
            </a:r>
            <a:endParaRPr lang="fr-FR" b="1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5600"/>
            <a:ext cx="9144000" cy="358210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1" y="5711144"/>
            <a:ext cx="2314222" cy="75081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/>
          <a:srcRect l="12345" t="9821" r="7871"/>
          <a:stretch/>
        </p:blipFill>
        <p:spPr>
          <a:xfrm>
            <a:off x="3273778" y="5393412"/>
            <a:ext cx="3324273" cy="128114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1066" y="5393412"/>
            <a:ext cx="2302934" cy="114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77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https</a:t>
            </a:r>
            <a:r>
              <a:rPr lang="fr-FR" dirty="0"/>
              <a:t>://</a:t>
            </a:r>
            <a:r>
              <a:rPr lang="fr-FR" dirty="0" err="1"/>
              <a:t>www.pubpub.org</a:t>
            </a:r>
            <a:r>
              <a:rPr lang="fr-FR" dirty="0" smtClean="0"/>
              <a:t>/</a:t>
            </a:r>
            <a:endParaRPr lang="fr-FR" dirty="0"/>
          </a:p>
        </p:txBody>
      </p:sp>
      <p:pic>
        <p:nvPicPr>
          <p:cNvPr id="4" name="Image 3" descr="Capture d’écran 2017-12-13 à 17.01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1" y="1954980"/>
            <a:ext cx="7634111" cy="4838109"/>
          </a:xfrm>
          <a:prstGeom prst="rect">
            <a:avLst/>
          </a:prstGeom>
        </p:spPr>
      </p:pic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6877756" y="6256867"/>
            <a:ext cx="2266244" cy="601133"/>
          </a:xfrm>
        </p:spPr>
        <p:txBody>
          <a:bodyPr/>
          <a:lstStyle/>
          <a:p>
            <a:r>
              <a:rPr lang="fr-FR" dirty="0" err="1" smtClean="0"/>
              <a:t>Authorea</a:t>
            </a:r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8324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Several</a:t>
            </a:r>
            <a:r>
              <a:rPr lang="fr-FR" dirty="0" smtClean="0"/>
              <a:t> </a:t>
            </a:r>
            <a:r>
              <a:rPr lang="fr-FR" dirty="0" err="1" smtClean="0"/>
              <a:t>way</a:t>
            </a:r>
            <a:r>
              <a:rPr lang="fr-FR" dirty="0" smtClean="0"/>
              <a:t> of </a:t>
            </a:r>
            <a:r>
              <a:rPr lang="fr-FR" dirty="0" err="1" smtClean="0"/>
              <a:t>practicing</a:t>
            </a:r>
            <a:r>
              <a:rPr lang="fr-FR" dirty="0" smtClean="0"/>
              <a:t> Open Access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Not </a:t>
            </a:r>
            <a:r>
              <a:rPr lang="fr-FR" dirty="0" err="1" smtClean="0"/>
              <a:t>only</a:t>
            </a:r>
            <a:r>
              <a:rPr lang="fr-FR" dirty="0" smtClean="0"/>
              <a:t> Open Access Gold : journal </a:t>
            </a:r>
            <a:r>
              <a:rPr lang="fr-FR" dirty="0" err="1" smtClean="0"/>
              <a:t>where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r>
              <a:rPr lang="fr-FR" dirty="0" smtClean="0"/>
              <a:t> to </a:t>
            </a:r>
            <a:r>
              <a:rPr lang="fr-FR" dirty="0" err="1" smtClean="0"/>
              <a:t>pay</a:t>
            </a:r>
            <a:r>
              <a:rPr lang="fr-FR" dirty="0" smtClean="0"/>
              <a:t> to </a:t>
            </a:r>
            <a:r>
              <a:rPr lang="fr-FR" dirty="0" err="1" smtClean="0"/>
              <a:t>publish</a:t>
            </a:r>
            <a:r>
              <a:rPr lang="fr-FR" dirty="0" smtClean="0"/>
              <a:t> (new </a:t>
            </a:r>
            <a:r>
              <a:rPr lang="fr-FR" dirty="0" err="1" smtClean="0"/>
              <a:t>publisher’s</a:t>
            </a:r>
            <a:r>
              <a:rPr lang="fr-FR" dirty="0" smtClean="0"/>
              <a:t> </a:t>
            </a:r>
            <a:r>
              <a:rPr lang="fr-FR" dirty="0" err="1" smtClean="0"/>
              <a:t>strategy</a:t>
            </a:r>
            <a:r>
              <a:rPr lang="fr-FR" dirty="0" smtClean="0"/>
              <a:t>) </a:t>
            </a:r>
          </a:p>
          <a:p>
            <a:endParaRPr lang="fr-FR" dirty="0"/>
          </a:p>
          <a:p>
            <a:r>
              <a:rPr lang="fr-FR" dirty="0" smtClean="0"/>
              <a:t>Use Open </a:t>
            </a:r>
            <a:r>
              <a:rPr lang="fr-FR" dirty="0" err="1" smtClean="0"/>
              <a:t>Repository</a:t>
            </a:r>
            <a:r>
              <a:rPr lang="fr-FR" dirty="0" smtClean="0"/>
              <a:t> as HAL in France, </a:t>
            </a:r>
            <a:r>
              <a:rPr lang="fr-FR" dirty="0" err="1" smtClean="0"/>
              <a:t>Zenodo</a:t>
            </a:r>
            <a:r>
              <a:rPr lang="fr-FR" dirty="0" smtClean="0"/>
              <a:t>, etc. </a:t>
            </a:r>
          </a:p>
          <a:p>
            <a:endParaRPr lang="fr-FR" dirty="0"/>
          </a:p>
          <a:p>
            <a:r>
              <a:rPr lang="fr-FR" dirty="0" err="1" smtClean="0"/>
              <a:t>Don’t</a:t>
            </a:r>
            <a:r>
              <a:rPr lang="fr-FR" dirty="0" smtClean="0"/>
              <a:t> </a:t>
            </a:r>
            <a:r>
              <a:rPr lang="fr-FR" dirty="0" err="1" smtClean="0"/>
              <a:t>forget</a:t>
            </a:r>
            <a:r>
              <a:rPr lang="fr-FR" dirty="0" smtClean="0"/>
              <a:t> the licences (</a:t>
            </a:r>
            <a:r>
              <a:rPr lang="fr-FR" dirty="0" err="1" smtClean="0"/>
              <a:t>Creative</a:t>
            </a:r>
            <a:r>
              <a:rPr lang="fr-FR" dirty="0" smtClean="0"/>
              <a:t> Commons, </a:t>
            </a:r>
            <a:r>
              <a:rPr lang="fr-FR" dirty="0" err="1" smtClean="0"/>
              <a:t>etc</a:t>
            </a:r>
            <a:r>
              <a:rPr lang="fr-FR" dirty="0" smtClean="0"/>
              <a:t>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32059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21" y="0"/>
            <a:ext cx="79722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25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smtClean="0"/>
              <a:t>Who I am</a:t>
            </a:r>
            <a:endParaRPr lang="en-GB" b="1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6961596" cy="1775532"/>
          </a:xfrm>
        </p:spPr>
        <p:txBody>
          <a:bodyPr>
            <a:normAutofit/>
          </a:bodyPr>
          <a:lstStyle/>
          <a:p>
            <a:r>
              <a:rPr lang="en-GB" smtClean="0"/>
              <a:t>Psychiatrist in Paris</a:t>
            </a:r>
          </a:p>
          <a:p>
            <a:r>
              <a:rPr lang="en-GB" smtClean="0"/>
              <a:t>PhD Student on Computer Science :</a:t>
            </a:r>
          </a:p>
          <a:p>
            <a:pPr marL="0" indent="0">
              <a:buNone/>
            </a:pPr>
            <a:r>
              <a:rPr lang="en-GB" smtClean="0"/>
              <a:t>			use of IT in school</a:t>
            </a:r>
          </a:p>
          <a:p>
            <a:endParaRPr lang="en-GB" smtClean="0"/>
          </a:p>
          <a:p>
            <a:endParaRPr lang="en-GB" smtClean="0"/>
          </a:p>
          <a:p>
            <a:endParaRPr lang="en-GB"/>
          </a:p>
        </p:txBody>
      </p:sp>
      <p:pic>
        <p:nvPicPr>
          <p:cNvPr id="4" name="Image 3" descr="EFPT 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362" y="5691846"/>
            <a:ext cx="2209766" cy="738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4064381"/>
            <a:ext cx="1631479" cy="914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15688" y="3761061"/>
            <a:ext cx="625679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GB" sz="3200" smtClean="0"/>
              <a:t>Interest in IT and psychotherapy (CBT)</a:t>
            </a:r>
          </a:p>
          <a:p>
            <a:pPr marL="457200" indent="-457200">
              <a:buFont typeface="Arial"/>
              <a:buChar char="•"/>
            </a:pPr>
            <a:r>
              <a:rPr lang="en-GB" sz="3200" smtClean="0"/>
              <a:t>Master in Cognitive science in ENS</a:t>
            </a:r>
          </a:p>
          <a:p>
            <a:endParaRPr lang="en-GB" sz="3200"/>
          </a:p>
        </p:txBody>
      </p:sp>
      <p:sp>
        <p:nvSpPr>
          <p:cNvPr id="7" name="Rectangle 6"/>
          <p:cNvSpPr/>
          <p:nvPr/>
        </p:nvSpPr>
        <p:spPr>
          <a:xfrm>
            <a:off x="162698" y="5691846"/>
            <a:ext cx="571155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GB" sz="3200" smtClean="0"/>
              <a:t>Former IT secretary of EFPT</a:t>
            </a:r>
          </a:p>
          <a:p>
            <a:pPr marL="457200" indent="-457200">
              <a:buFont typeface="Arial"/>
              <a:buChar char="•"/>
            </a:pPr>
            <a:r>
              <a:rPr lang="en-GB" sz="3200" smtClean="0"/>
              <a:t>Psychotherapy WG chairman</a:t>
            </a:r>
            <a:endParaRPr lang="en-GB" sz="3200"/>
          </a:p>
        </p:txBody>
      </p:sp>
      <p:pic>
        <p:nvPicPr>
          <p:cNvPr id="8" name="Picture 11" descr="http://www.silverpeas.com/attached_file/componentId/kmelia560/attachmentId/bcd7fe2f-8fca-4037-a816-345f9f8e7013/lang/fr/name/salpetrier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796" y="709785"/>
            <a:ext cx="1604064" cy="1830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9976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5982"/>
            <a:ext cx="9144000" cy="497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161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195638"/>
            <a:ext cx="8229600" cy="1143000"/>
          </a:xfrm>
        </p:spPr>
        <p:txBody>
          <a:bodyPr/>
          <a:lstStyle/>
          <a:p>
            <a:r>
              <a:rPr lang="fr-FR" b="1" dirty="0" err="1" smtClean="0"/>
              <a:t>Share</a:t>
            </a:r>
            <a:r>
              <a:rPr lang="fr-FR" b="1" dirty="0" smtClean="0"/>
              <a:t> </a:t>
            </a:r>
            <a:r>
              <a:rPr lang="fr-FR" b="1" dirty="0" err="1" smtClean="0"/>
              <a:t>with</a:t>
            </a:r>
            <a:r>
              <a:rPr lang="fr-FR" b="1" dirty="0" smtClean="0"/>
              <a:t> </a:t>
            </a:r>
            <a:r>
              <a:rPr lang="fr-FR" b="1" dirty="0" err="1" smtClean="0"/>
              <a:t>general</a:t>
            </a:r>
            <a:r>
              <a:rPr lang="fr-FR" b="1" dirty="0" smtClean="0"/>
              <a:t> public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432016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lèche vers le bas 18"/>
          <p:cNvSpPr/>
          <p:nvPr/>
        </p:nvSpPr>
        <p:spPr>
          <a:xfrm>
            <a:off x="57570" y="1270077"/>
            <a:ext cx="9256786" cy="5949310"/>
          </a:xfrm>
          <a:prstGeom prst="downArrow">
            <a:avLst>
              <a:gd name="adj1" fmla="val 73466"/>
              <a:gd name="adj2" fmla="val 50000"/>
            </a:avLst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39470" r="39515" b="31226"/>
          <a:stretch/>
        </p:blipFill>
        <p:spPr>
          <a:xfrm>
            <a:off x="1644469" y="1079319"/>
            <a:ext cx="1417936" cy="107459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27237" r="29539" b="30395"/>
          <a:stretch/>
        </p:blipFill>
        <p:spPr>
          <a:xfrm>
            <a:off x="5774307" y="1795065"/>
            <a:ext cx="1273234" cy="120828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/>
          <a:srcRect l="1" t="-1708" r="88451" b="72850"/>
          <a:stretch/>
        </p:blipFill>
        <p:spPr>
          <a:xfrm>
            <a:off x="4842254" y="4921859"/>
            <a:ext cx="1056023" cy="122902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5"/>
          <a:srcRect l="33075" t="34243" r="33851"/>
          <a:stretch/>
        </p:blipFill>
        <p:spPr>
          <a:xfrm>
            <a:off x="7757827" y="3125078"/>
            <a:ext cx="1236466" cy="133828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70" y="4869253"/>
            <a:ext cx="3937000" cy="1143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272" y="2628770"/>
            <a:ext cx="3499556" cy="122834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4703" y="4552707"/>
            <a:ext cx="1299590" cy="1299590"/>
          </a:xfrm>
          <a:prstGeom prst="rect">
            <a:avLst/>
          </a:prstGeom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2585303" y="47228"/>
            <a:ext cx="6420164" cy="12228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 smtClean="0"/>
              <a:t>Useful open science tools to do research in psychiatry</a:t>
            </a:r>
            <a:endParaRPr lang="en-GB" sz="3600" b="1" dirty="0"/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1394264" y="1996260"/>
            <a:ext cx="1979077" cy="744766"/>
          </a:xfrm>
        </p:spPr>
        <p:txBody>
          <a:bodyPr>
            <a:normAutofit/>
          </a:bodyPr>
          <a:lstStyle/>
          <a:p>
            <a:r>
              <a:rPr lang="en-GB" sz="2000" b="1" dirty="0" err="1"/>
              <a:t>Randomizer.org</a:t>
            </a:r>
            <a:r>
              <a:rPr lang="en-GB" sz="2000" b="1" dirty="0"/>
              <a:t> </a:t>
            </a:r>
            <a:endParaRPr lang="fr-FR" sz="2000" b="1" dirty="0"/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3994570" y="1970089"/>
            <a:ext cx="1737736" cy="749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Collect data </a:t>
            </a:r>
          </a:p>
          <a:p>
            <a:r>
              <a:rPr lang="en-GB" sz="2000" dirty="0" err="1" smtClean="0"/>
              <a:t>Limesurvey</a:t>
            </a:r>
            <a:endParaRPr lang="fr-FR" sz="2000" dirty="0"/>
          </a:p>
        </p:txBody>
      </p:sp>
      <p:sp>
        <p:nvSpPr>
          <p:cNvPr id="14" name="Titre 1"/>
          <p:cNvSpPr txBox="1">
            <a:spLocks/>
          </p:cNvSpPr>
          <p:nvPr/>
        </p:nvSpPr>
        <p:spPr>
          <a:xfrm>
            <a:off x="1682748" y="3660900"/>
            <a:ext cx="1690593" cy="388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Analyse data</a:t>
            </a:r>
            <a:endParaRPr lang="fr-FR" sz="2000" b="1" dirty="0"/>
          </a:p>
        </p:txBody>
      </p:sp>
      <p:sp>
        <p:nvSpPr>
          <p:cNvPr id="15" name="Titre 1"/>
          <p:cNvSpPr txBox="1">
            <a:spLocks/>
          </p:cNvSpPr>
          <p:nvPr/>
        </p:nvSpPr>
        <p:spPr>
          <a:xfrm>
            <a:off x="5705895" y="3855283"/>
            <a:ext cx="1930801" cy="1006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Share data</a:t>
            </a:r>
            <a:r>
              <a:rPr lang="en-GB" sz="2000" dirty="0" smtClean="0"/>
              <a:t> </a:t>
            </a:r>
          </a:p>
          <a:p>
            <a:r>
              <a:rPr lang="en-GB" sz="2000" dirty="0" smtClean="0"/>
              <a:t>OSF and </a:t>
            </a:r>
          </a:p>
          <a:p>
            <a:r>
              <a:rPr lang="en-GB" sz="2000" dirty="0" err="1" smtClean="0"/>
              <a:t>GitHub</a:t>
            </a:r>
            <a:endParaRPr lang="fr-FR" sz="2000" dirty="0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1464633" y="6012253"/>
            <a:ext cx="1739587" cy="388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Write an article</a:t>
            </a:r>
            <a:endParaRPr lang="fr-FR" sz="2000" b="1" dirty="0"/>
          </a:p>
        </p:txBody>
      </p:sp>
      <p:sp>
        <p:nvSpPr>
          <p:cNvPr id="17" name="Titre 1"/>
          <p:cNvSpPr txBox="1">
            <a:spLocks/>
          </p:cNvSpPr>
          <p:nvPr/>
        </p:nvSpPr>
        <p:spPr>
          <a:xfrm>
            <a:off x="4454337" y="6255051"/>
            <a:ext cx="1848167" cy="599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Make the knowledge more visible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90130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6333" y="5904968"/>
            <a:ext cx="6570133" cy="472193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https</a:t>
            </a:r>
            <a:r>
              <a:rPr lang="fr-FR" dirty="0"/>
              <a:t>://</a:t>
            </a:r>
            <a:r>
              <a:rPr lang="fr-FR" dirty="0" err="1" smtClean="0"/>
              <a:t>en.wikipedia.org</a:t>
            </a:r>
            <a:r>
              <a:rPr lang="fr-FR" dirty="0"/>
              <a:t>/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4956"/>
            <a:ext cx="9144000" cy="4258949"/>
          </a:xfrm>
          <a:prstGeom prst="rect">
            <a:avLst/>
          </a:prstGeom>
        </p:spPr>
      </p:pic>
      <p:cxnSp>
        <p:nvCxnSpPr>
          <p:cNvPr id="11" name="Connecteur droit avec flèche 10"/>
          <p:cNvCxnSpPr/>
          <p:nvPr/>
        </p:nvCxnSpPr>
        <p:spPr>
          <a:xfrm flipH="1">
            <a:off x="6251222" y="578556"/>
            <a:ext cx="14111" cy="649111"/>
          </a:xfrm>
          <a:prstGeom prst="straightConnector1">
            <a:avLst/>
          </a:prstGeom>
          <a:ln w="76200" cmpd="sng">
            <a:solidFill>
              <a:srgbClr val="6633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69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6333" y="5904968"/>
            <a:ext cx="6570133" cy="472193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https</a:t>
            </a:r>
            <a:r>
              <a:rPr lang="fr-FR" dirty="0"/>
              <a:t>://</a:t>
            </a:r>
            <a:r>
              <a:rPr lang="fr-FR" dirty="0" err="1" smtClean="0"/>
              <a:t>en.wikipedia.org</a:t>
            </a:r>
            <a:r>
              <a:rPr lang="fr-FR" dirty="0"/>
              <a:t>/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4956"/>
            <a:ext cx="9144000" cy="4258949"/>
          </a:xfrm>
          <a:prstGeom prst="rect">
            <a:avLst/>
          </a:prstGeom>
        </p:spPr>
      </p:pic>
      <p:cxnSp>
        <p:nvCxnSpPr>
          <p:cNvPr id="14" name="Connecteur droit avec flèche 13"/>
          <p:cNvCxnSpPr/>
          <p:nvPr/>
        </p:nvCxnSpPr>
        <p:spPr>
          <a:xfrm flipH="1">
            <a:off x="8421511" y="335845"/>
            <a:ext cx="14111" cy="649111"/>
          </a:xfrm>
          <a:prstGeom prst="straightConnector1">
            <a:avLst/>
          </a:prstGeom>
          <a:ln w="76200" cmpd="sng">
            <a:solidFill>
              <a:srgbClr val="6633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195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Wordpress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912"/>
            <a:ext cx="9144000" cy="323697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590" y="3421888"/>
            <a:ext cx="7252187" cy="605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56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2026356" y="281165"/>
            <a:ext cx="8229600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Badges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78" y="4275666"/>
            <a:ext cx="1468681" cy="149577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060" y="2274014"/>
            <a:ext cx="1545145" cy="148265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633" y="4245319"/>
            <a:ext cx="1582648" cy="152612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3889" y="76954"/>
            <a:ext cx="5002200" cy="647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01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39470" r="39515" b="31226"/>
          <a:stretch/>
        </p:blipFill>
        <p:spPr>
          <a:xfrm>
            <a:off x="1644469" y="1079319"/>
            <a:ext cx="1417936" cy="107459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27237" r="29539" b="30395"/>
          <a:stretch/>
        </p:blipFill>
        <p:spPr>
          <a:xfrm>
            <a:off x="5774307" y="1795065"/>
            <a:ext cx="1273234" cy="120828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/>
          <a:srcRect l="1" t="-1708" r="88451" b="72850"/>
          <a:stretch/>
        </p:blipFill>
        <p:spPr>
          <a:xfrm>
            <a:off x="4842254" y="4921859"/>
            <a:ext cx="1056023" cy="122902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5"/>
          <a:srcRect l="33075" t="34243" r="33851"/>
          <a:stretch/>
        </p:blipFill>
        <p:spPr>
          <a:xfrm>
            <a:off x="7757827" y="3125078"/>
            <a:ext cx="1236466" cy="133828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70" y="4869253"/>
            <a:ext cx="3937000" cy="1143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272" y="2628770"/>
            <a:ext cx="3499556" cy="122834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4703" y="4552707"/>
            <a:ext cx="1299590" cy="1299590"/>
          </a:xfrm>
          <a:prstGeom prst="rect">
            <a:avLst/>
          </a:prstGeom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2585303" y="47228"/>
            <a:ext cx="6420164" cy="12228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 smtClean="0"/>
              <a:t>Useful open science tools to do research in psychiatry</a:t>
            </a:r>
            <a:endParaRPr lang="en-GB" sz="3600" b="1" dirty="0"/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1394264" y="1996260"/>
            <a:ext cx="1979077" cy="744766"/>
          </a:xfrm>
        </p:spPr>
        <p:txBody>
          <a:bodyPr>
            <a:normAutofit/>
          </a:bodyPr>
          <a:lstStyle/>
          <a:p>
            <a:r>
              <a:rPr lang="en-GB" sz="2000" b="1" dirty="0" err="1"/>
              <a:t>Randomizer.org</a:t>
            </a:r>
            <a:r>
              <a:rPr lang="en-GB" sz="2000" b="1" dirty="0"/>
              <a:t> </a:t>
            </a:r>
            <a:endParaRPr lang="fr-FR" sz="2000" b="1" dirty="0"/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3994570" y="1970089"/>
            <a:ext cx="1737736" cy="749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Collect data : </a:t>
            </a:r>
          </a:p>
          <a:p>
            <a:r>
              <a:rPr lang="en-GB" sz="2000" dirty="0" err="1" smtClean="0"/>
              <a:t>Limesurvey</a:t>
            </a:r>
            <a:endParaRPr lang="fr-FR" sz="2000" dirty="0"/>
          </a:p>
        </p:txBody>
      </p:sp>
      <p:sp>
        <p:nvSpPr>
          <p:cNvPr id="14" name="Titre 1"/>
          <p:cNvSpPr txBox="1">
            <a:spLocks/>
          </p:cNvSpPr>
          <p:nvPr/>
        </p:nvSpPr>
        <p:spPr>
          <a:xfrm>
            <a:off x="1682748" y="3660900"/>
            <a:ext cx="1690593" cy="388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Analyse data</a:t>
            </a:r>
            <a:endParaRPr lang="fr-FR" sz="2000" b="1" dirty="0"/>
          </a:p>
        </p:txBody>
      </p:sp>
      <p:sp>
        <p:nvSpPr>
          <p:cNvPr id="15" name="Titre 1"/>
          <p:cNvSpPr txBox="1">
            <a:spLocks/>
          </p:cNvSpPr>
          <p:nvPr/>
        </p:nvSpPr>
        <p:spPr>
          <a:xfrm>
            <a:off x="5705895" y="3855283"/>
            <a:ext cx="1930801" cy="1006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Share data</a:t>
            </a:r>
            <a:r>
              <a:rPr lang="en-GB" sz="2000" dirty="0" smtClean="0"/>
              <a:t> </a:t>
            </a:r>
          </a:p>
          <a:p>
            <a:r>
              <a:rPr lang="en-GB" sz="2000" dirty="0" smtClean="0"/>
              <a:t>OSF and </a:t>
            </a:r>
          </a:p>
          <a:p>
            <a:r>
              <a:rPr lang="en-GB" sz="2000" dirty="0" err="1" smtClean="0"/>
              <a:t>GitHub</a:t>
            </a:r>
            <a:endParaRPr lang="fr-FR" sz="2000" dirty="0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1464633" y="6012253"/>
            <a:ext cx="1739587" cy="388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Write an article</a:t>
            </a:r>
            <a:endParaRPr lang="fr-FR" sz="2000" b="1" dirty="0"/>
          </a:p>
        </p:txBody>
      </p:sp>
      <p:sp>
        <p:nvSpPr>
          <p:cNvPr id="17" name="Titre 1"/>
          <p:cNvSpPr txBox="1">
            <a:spLocks/>
          </p:cNvSpPr>
          <p:nvPr/>
        </p:nvSpPr>
        <p:spPr>
          <a:xfrm>
            <a:off x="4454337" y="6255051"/>
            <a:ext cx="1848167" cy="599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Make the knowledge more visible</a:t>
            </a:r>
            <a:endParaRPr lang="fr-FR" sz="2000" b="1" dirty="0"/>
          </a:p>
        </p:txBody>
      </p:sp>
      <p:sp>
        <p:nvSpPr>
          <p:cNvPr id="19" name="Flèche vers le bas 18"/>
          <p:cNvSpPr/>
          <p:nvPr/>
        </p:nvSpPr>
        <p:spPr>
          <a:xfrm>
            <a:off x="57570" y="1270077"/>
            <a:ext cx="9256786" cy="5949310"/>
          </a:xfrm>
          <a:prstGeom prst="downArrow">
            <a:avLst>
              <a:gd name="adj1" fmla="val 73466"/>
              <a:gd name="adj2" fmla="val 50000"/>
            </a:avLst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1622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8100"/>
            <a:ext cx="9144000" cy="4240696"/>
          </a:xfrm>
          <a:prstGeom prst="rect">
            <a:avLst/>
          </a:prstGeom>
        </p:spPr>
      </p:pic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457200" y="197555"/>
            <a:ext cx="8229600" cy="9454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000" dirty="0" err="1" smtClean="0"/>
              <a:t>Thank</a:t>
            </a:r>
            <a:r>
              <a:rPr lang="fr-FR" sz="4000" dirty="0" smtClean="0"/>
              <a:t> </a:t>
            </a:r>
            <a:r>
              <a:rPr lang="fr-FR" sz="4000" dirty="0" err="1" smtClean="0"/>
              <a:t>you</a:t>
            </a:r>
            <a:r>
              <a:rPr lang="fr-FR" sz="4000" dirty="0" smtClean="0"/>
              <a:t> for </a:t>
            </a:r>
            <a:r>
              <a:rPr lang="fr-FR" sz="4000" dirty="0" err="1" smtClean="0"/>
              <a:t>your</a:t>
            </a:r>
            <a:r>
              <a:rPr lang="fr-FR" sz="4000" dirty="0" smtClean="0"/>
              <a:t> attention</a:t>
            </a:r>
            <a:endParaRPr lang="fr-FR" sz="4000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2009422" y="5875868"/>
            <a:ext cx="5342467" cy="714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fr-FR" dirty="0" err="1" smtClean="0"/>
              <a:t>thomas_gargot@hotmail.com</a:t>
            </a:r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3957638" y="4829176"/>
            <a:ext cx="250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http://</a:t>
            </a:r>
            <a:r>
              <a:rPr lang="fr-FR" dirty="0" err="1"/>
              <a:t>hackyourphd.org</a:t>
            </a:r>
            <a:r>
              <a:rPr lang="fr-FR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571699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Disclosure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None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23246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878314"/>
            <a:ext cx="8229600" cy="1143000"/>
          </a:xfrm>
        </p:spPr>
        <p:txBody>
          <a:bodyPr/>
          <a:lstStyle/>
          <a:p>
            <a:r>
              <a:rPr lang="fr-FR" b="1" dirty="0" err="1" smtClean="0"/>
              <a:t>Ethical</a:t>
            </a:r>
            <a:r>
              <a:rPr lang="fr-FR" b="1" dirty="0" smtClean="0"/>
              <a:t> issues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58183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smtClean="0"/>
              <a:t>Problems</a:t>
            </a:r>
            <a:endParaRPr lang="en-GB" b="1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b="1" dirty="0" smtClean="0"/>
              <a:t>Cost: </a:t>
            </a:r>
            <a:r>
              <a:rPr lang="en-GB" dirty="0" smtClean="0"/>
              <a:t>How much will it cost to run this study?</a:t>
            </a:r>
            <a:endParaRPr lang="en-GB" b="1" dirty="0" smtClean="0"/>
          </a:p>
          <a:p>
            <a:r>
              <a:rPr lang="en-GB" b="1" dirty="0" smtClean="0"/>
              <a:t>Method</a:t>
            </a:r>
            <a:r>
              <a:rPr lang="en-GB" dirty="0" smtClean="0"/>
              <a:t>: What do they mean when they did this analysis?</a:t>
            </a:r>
          </a:p>
          <a:p>
            <a:r>
              <a:rPr lang="en-GB" b="1" dirty="0" smtClean="0"/>
              <a:t>Licence</a:t>
            </a:r>
            <a:r>
              <a:rPr lang="en-GB" dirty="0" smtClean="0"/>
              <a:t>: Does someone has the last version of this software ?</a:t>
            </a:r>
          </a:p>
          <a:p>
            <a:r>
              <a:rPr lang="en-GB" b="1" dirty="0" smtClean="0"/>
              <a:t>Memory</a:t>
            </a:r>
            <a:r>
              <a:rPr lang="en-GB" dirty="0" smtClean="0"/>
              <a:t>: Where is my data, how to re-use, how share it?</a:t>
            </a:r>
          </a:p>
          <a:p>
            <a:r>
              <a:rPr lang="en-GB" b="1" dirty="0" err="1" smtClean="0"/>
              <a:t>Paywall</a:t>
            </a:r>
            <a:r>
              <a:rPr lang="en-GB" dirty="0" smtClean="0"/>
              <a:t>: I can’t get this article</a:t>
            </a:r>
          </a:p>
          <a:p>
            <a:r>
              <a:rPr lang="en-GB" b="1" dirty="0" smtClean="0"/>
              <a:t>Visibility</a:t>
            </a:r>
            <a:r>
              <a:rPr lang="en-GB" dirty="0" smtClean="0"/>
              <a:t>: Nobody cares about our work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6270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smtClean="0"/>
              <a:t>Publication lucrative vicious circle</a:t>
            </a:r>
            <a:endParaRPr lang="en-GB" b="1"/>
          </a:p>
        </p:txBody>
      </p:sp>
      <p:sp>
        <p:nvSpPr>
          <p:cNvPr id="4" name="ZoneTexte 3"/>
          <p:cNvSpPr txBox="1"/>
          <p:nvPr/>
        </p:nvSpPr>
        <p:spPr>
          <a:xfrm>
            <a:off x="2757125" y="1738000"/>
            <a:ext cx="1721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mtClean="0"/>
              <a:t>Collect articles for free</a:t>
            </a:r>
            <a:endParaRPr lang="en-GB"/>
          </a:p>
        </p:txBody>
      </p:sp>
      <p:sp>
        <p:nvSpPr>
          <p:cNvPr id="5" name="ZoneTexte 4"/>
          <p:cNvSpPr txBox="1"/>
          <p:nvPr/>
        </p:nvSpPr>
        <p:spPr>
          <a:xfrm>
            <a:off x="4834594" y="3293164"/>
            <a:ext cx="339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Reviewing for free</a:t>
            </a:r>
            <a:endParaRPr lang="en-GB" dirty="0"/>
          </a:p>
        </p:txBody>
      </p:sp>
      <p:sp>
        <p:nvSpPr>
          <p:cNvPr id="6" name="ZoneTexte 5"/>
          <p:cNvSpPr txBox="1"/>
          <p:nvPr/>
        </p:nvSpPr>
        <p:spPr>
          <a:xfrm>
            <a:off x="2244477" y="4979884"/>
            <a:ext cx="2136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Publishing </a:t>
            </a:r>
          </a:p>
          <a:p>
            <a:pPr algn="ctr"/>
            <a:r>
              <a:rPr lang="en-GB" dirty="0" smtClean="0"/>
              <a:t>(cost decrease)</a:t>
            </a:r>
            <a:endParaRPr lang="en-GB" dirty="0"/>
          </a:p>
        </p:txBody>
      </p:sp>
      <p:sp>
        <p:nvSpPr>
          <p:cNvPr id="8" name="Flèche en arc 7"/>
          <p:cNvSpPr/>
          <p:nvPr/>
        </p:nvSpPr>
        <p:spPr>
          <a:xfrm>
            <a:off x="2489781" y="2314887"/>
            <a:ext cx="2138752" cy="2125526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028461"/>
              <a:gd name="adj5" fmla="val 144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056847" y="3081499"/>
            <a:ext cx="1284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mtClean="0"/>
              <a:t>Paywall and Sell it</a:t>
            </a:r>
            <a:endParaRPr lang="en-GB"/>
          </a:p>
        </p:txBody>
      </p:sp>
      <p:sp>
        <p:nvSpPr>
          <p:cNvPr id="10" name="Flèche en arc 9"/>
          <p:cNvSpPr/>
          <p:nvPr/>
        </p:nvSpPr>
        <p:spPr>
          <a:xfrm rot="5400000">
            <a:off x="2584019" y="2818700"/>
            <a:ext cx="2138752" cy="2125526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028461"/>
              <a:gd name="adj5" fmla="val 144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Flèche en arc 10"/>
          <p:cNvSpPr/>
          <p:nvPr/>
        </p:nvSpPr>
        <p:spPr>
          <a:xfrm rot="10800000">
            <a:off x="1975073" y="2825313"/>
            <a:ext cx="2138752" cy="2125526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028461"/>
              <a:gd name="adj5" fmla="val 144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Flèche en arc 11"/>
          <p:cNvSpPr/>
          <p:nvPr/>
        </p:nvSpPr>
        <p:spPr>
          <a:xfrm rot="16200000">
            <a:off x="1968460" y="2321501"/>
            <a:ext cx="2138752" cy="2125526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028461"/>
              <a:gd name="adj5" fmla="val 144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3" name="Grouper 2"/>
          <p:cNvGrpSpPr/>
          <p:nvPr/>
        </p:nvGrpSpPr>
        <p:grpSpPr>
          <a:xfrm>
            <a:off x="4962573" y="5949381"/>
            <a:ext cx="3523580" cy="701837"/>
            <a:chOff x="4962573" y="5949381"/>
            <a:chExt cx="3523580" cy="701837"/>
          </a:xfrm>
        </p:grpSpPr>
        <p:sp>
          <p:nvSpPr>
            <p:cNvPr id="14" name="Flèche vers la droite 13"/>
            <p:cNvSpPr/>
            <p:nvPr/>
          </p:nvSpPr>
          <p:spPr>
            <a:xfrm>
              <a:off x="4962573" y="5949381"/>
              <a:ext cx="935704" cy="70183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6184489" y="6079986"/>
              <a:ext cx="23016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mtClean="0"/>
                <a:t>Research privatization</a:t>
              </a:r>
              <a:endParaRPr lang="en-GB"/>
            </a:p>
          </p:txBody>
        </p:sp>
      </p:grpSp>
      <p:pic>
        <p:nvPicPr>
          <p:cNvPr id="18" name="Imag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632" y="2825313"/>
            <a:ext cx="1448215" cy="144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2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9332" y="6365557"/>
            <a:ext cx="89146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err="1">
                <a:solidFill>
                  <a:schemeClr val="bg1"/>
                </a:solidFill>
              </a:rPr>
              <a:t>https</a:t>
            </a:r>
            <a:r>
              <a:rPr lang="fr-FR" sz="1400" dirty="0">
                <a:solidFill>
                  <a:schemeClr val="bg1"/>
                </a:solidFill>
              </a:rPr>
              <a:t>://</a:t>
            </a:r>
            <a:r>
              <a:rPr lang="fr-FR" sz="1400" dirty="0" err="1">
                <a:solidFill>
                  <a:schemeClr val="bg1"/>
                </a:solidFill>
              </a:rPr>
              <a:t>www.youtube.com</a:t>
            </a:r>
            <a:r>
              <a:rPr lang="fr-FR" sz="1400" dirty="0">
                <a:solidFill>
                  <a:schemeClr val="bg1"/>
                </a:solidFill>
              </a:rPr>
              <a:t>/</a:t>
            </a:r>
            <a:r>
              <a:rPr lang="fr-FR" sz="1400" dirty="0" err="1">
                <a:solidFill>
                  <a:schemeClr val="bg1"/>
                </a:solidFill>
              </a:rPr>
              <a:t>watch?v</a:t>
            </a:r>
            <a:r>
              <a:rPr lang="fr-FR" sz="1400" dirty="0">
                <a:solidFill>
                  <a:schemeClr val="bg1"/>
                </a:solidFill>
              </a:rPr>
              <a:t>=WnxqoP-c0ZE&amp;list=PLKipY1cRnemK1Fn6PbVe5zkOfxLlI02YY&amp;index=6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900"/>
            <a:ext cx="9144000" cy="514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91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2953</TotalTime>
  <Words>704</Words>
  <Application>Microsoft Macintosh PowerPoint</Application>
  <PresentationFormat>Présentation à l'écran (4:3)</PresentationFormat>
  <Paragraphs>157</Paragraphs>
  <Slides>48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48</vt:i4>
      </vt:variant>
    </vt:vector>
  </HeadingPairs>
  <TitlesOfParts>
    <vt:vector size="49" baseType="lpstr">
      <vt:lpstr>Thème Office</vt:lpstr>
      <vt:lpstr>Useful open science tools to do research in psychiatry</vt:lpstr>
      <vt:lpstr>Randomizer.org </vt:lpstr>
      <vt:lpstr>Goals of the workshop</vt:lpstr>
      <vt:lpstr>Who I am</vt:lpstr>
      <vt:lpstr>Disclosure</vt:lpstr>
      <vt:lpstr>Ethical issues</vt:lpstr>
      <vt:lpstr>Problems</vt:lpstr>
      <vt:lpstr>Publication lucrative vicious circle</vt:lpstr>
      <vt:lpstr>Présentation PowerPoint</vt:lpstr>
      <vt:lpstr>Goals</vt:lpstr>
      <vt:lpstr>Why is there a need for open science?</vt:lpstr>
      <vt:lpstr>Information world</vt:lpstr>
      <vt:lpstr>Free / Open?</vt:lpstr>
      <vt:lpstr>An example of Open science pathway</vt:lpstr>
      <vt:lpstr>Research protocol</vt:lpstr>
      <vt:lpstr>Randomizer.org </vt:lpstr>
      <vt:lpstr>Randomizer.org </vt:lpstr>
      <vt:lpstr>Randomizer.org </vt:lpstr>
      <vt:lpstr>Randomizer.org </vt:lpstr>
      <vt:lpstr>Limesurvey </vt:lpstr>
      <vt:lpstr>Présentation PowerPoint</vt:lpstr>
      <vt:lpstr>Randomizer.org </vt:lpstr>
      <vt:lpstr>Présentation PowerPoint</vt:lpstr>
      <vt:lpstr>Présentation PowerPoint</vt:lpstr>
      <vt:lpstr>Connect Limesurvey with R ? : Shinyapps</vt:lpstr>
      <vt:lpstr>Python</vt:lpstr>
      <vt:lpstr>Randomizer.org </vt:lpstr>
      <vt:lpstr>Git Hub</vt:lpstr>
      <vt:lpstr>Randomizer.org </vt:lpstr>
      <vt:lpstr>Equator Network</vt:lpstr>
      <vt:lpstr>Collaborative writting</vt:lpstr>
      <vt:lpstr>Présentation PowerPoint</vt:lpstr>
      <vt:lpstr>Présentation PowerPoint</vt:lpstr>
      <vt:lpstr>Présentation PowerPoint</vt:lpstr>
      <vt:lpstr>New ways to publish ?</vt:lpstr>
      <vt:lpstr>ArXiv : Preprints</vt:lpstr>
      <vt:lpstr>https://www.pubpub.org/</vt:lpstr>
      <vt:lpstr>Several way of practicing Open Access</vt:lpstr>
      <vt:lpstr>Présentation PowerPoint</vt:lpstr>
      <vt:lpstr>Présentation PowerPoint</vt:lpstr>
      <vt:lpstr>Share with general public</vt:lpstr>
      <vt:lpstr>Randomizer.org </vt:lpstr>
      <vt:lpstr>https://en.wikipedia.org/</vt:lpstr>
      <vt:lpstr>https://en.wikipedia.org/</vt:lpstr>
      <vt:lpstr>Wordpress</vt:lpstr>
      <vt:lpstr>Badges</vt:lpstr>
      <vt:lpstr>Randomizer.org </vt:lpstr>
      <vt:lpstr>Présentation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Usefull open science tools to do research in psychiatry</dc:title>
  <dc:creator>Thomas Gargot</dc:creator>
  <cp:lastModifiedBy>Thomas Gargot</cp:lastModifiedBy>
  <cp:revision>61</cp:revision>
  <dcterms:created xsi:type="dcterms:W3CDTF">2016-10-12T15:16:13Z</dcterms:created>
  <dcterms:modified xsi:type="dcterms:W3CDTF">2017-12-20T09:19:13Z</dcterms:modified>
</cp:coreProperties>
</file>